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2" r:id="rId7"/>
    <p:sldId id="266" r:id="rId8"/>
    <p:sldId id="263" r:id="rId9"/>
    <p:sldId id="264" r:id="rId10"/>
    <p:sldId id="265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9" d="100"/>
          <a:sy n="109" d="100"/>
        </p:scale>
        <p:origin x="786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C950A7-486E-4834-8A12-B6B52734C1B1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AFC143-5ACF-4891-8A8C-E46CB2749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495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553DA4-8E42-4430-9B75-C0CB2FF86DC0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905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553DA4-8E42-4430-9B75-C0CB2FF86DC0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339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553DA4-8E42-4430-9B75-C0CB2FF86DC0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8610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553DA4-8E42-4430-9B75-C0CB2FF86DC0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6805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4AF086-1A73-491C-8B40-2FA6598343E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81218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4AF086-1A73-491C-8B40-2FA6598343EB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81218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4AF086-1A73-491C-8B40-2FA6598343EB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061973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4AF086-1A73-491C-8B40-2FA6598343EB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590854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553DA4-8E42-4430-9B75-C0CB2FF86DC0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942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8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7E0B0-61E4-4A0A-91A4-4AC94AB73947}" type="datetime1">
              <a:rPr lang="en-US" smtClean="0"/>
              <a:t>6/7/2016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91029-C520-422F-8402-CE10CA309D83}" type="datetime1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4091-99D7-4345-B9E9-7B489B0EE218}" type="datetime1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B636E-FC75-4743-A5E9-8130463C3BF8}" type="datetime1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8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B82B2-54E4-4844-A5E6-1598F153DE3D}" type="datetime1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3B2A9-5B6C-4A64-B0E0-63C13F334D30}" type="datetime1">
              <a:rPr lang="en-US" smtClean="0"/>
              <a:t>6/7/2016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DC6BD-EFE2-4A1D-894C-BED72B2A61D2}" type="datetime1">
              <a:rPr lang="en-US" smtClean="0"/>
              <a:t>6/7/2016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57C13-75F0-45C3-97BA-E3D452FC5726}" type="datetime1">
              <a:rPr lang="en-US" smtClean="0"/>
              <a:t>6/7/2016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D111F-21E9-474B-97A3-B423B0A9DD47}" type="datetime1">
              <a:rPr lang="en-US" smtClean="0"/>
              <a:t>6/7/2016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A7877-780B-44B8-91AD-21D0F529D2B8}" type="datetime1">
              <a:rPr lang="en-US" smtClean="0"/>
              <a:t>6/7/2016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30630-8CF4-4051-8DBB-9F86A98736F0}" type="datetime1">
              <a:rPr lang="en-US" smtClean="0"/>
              <a:t>6/7/2016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C5BDEB4-24DA-485C-B736-131223A38119}" type="datetime1">
              <a:rPr lang="en-US" smtClean="0"/>
              <a:t>6/7/2016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1" kern="1200">
          <a:ln>
            <a:noFill/>
          </a:ln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ebdb.montgomerycollege.edu/internet/wdceevals/wdceevals.cf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profburnett@live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arl.burnett@montgomerycollege.edu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ITI 080</a:t>
            </a:r>
            <a:br>
              <a:rPr lang="en-US" dirty="0" smtClean="0"/>
            </a:br>
            <a:r>
              <a:rPr lang="en-US" dirty="0" smtClean="0"/>
              <a:t>MS Excel Level 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046F5-6056-4041-ABB1-40E14D3FAC92}" type="datetime1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18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WD&amp;CE Course Evaluation Form</a:t>
            </a:r>
          </a:p>
          <a:p>
            <a:r>
              <a:rPr lang="en-US" sz="1800" dirty="0">
                <a:hlinkClick r:id="rId3"/>
              </a:rPr>
              <a:t>http://webdb.montgomerycollege.edu/internet/wdceevals/wdceevals.cfm  </a:t>
            </a:r>
            <a:endParaRPr lang="en-US" sz="1800" dirty="0"/>
          </a:p>
          <a:p>
            <a:r>
              <a:rPr lang="en-US" dirty="0"/>
              <a:t>Course Name: MS Excel 2013 Level I </a:t>
            </a:r>
          </a:p>
          <a:p>
            <a:r>
              <a:rPr lang="en-US" dirty="0"/>
              <a:t>Course CRN: </a:t>
            </a:r>
            <a:r>
              <a:rPr lang="en-US" dirty="0" smtClean="0"/>
              <a:t>42203</a:t>
            </a:r>
            <a:endParaRPr lang="en-US" dirty="0" smtClean="0"/>
          </a:p>
          <a:p>
            <a:r>
              <a:rPr lang="en-US" dirty="0" smtClean="0"/>
              <a:t>Course </a:t>
            </a:r>
            <a:r>
              <a:rPr lang="en-US" dirty="0"/>
              <a:t>Start Date</a:t>
            </a:r>
            <a:r>
              <a:rPr lang="en-US"/>
              <a:t>: </a:t>
            </a:r>
            <a:r>
              <a:rPr lang="en-US">
                <a:latin typeface="Arial" charset="0"/>
                <a:cs typeface="Arial" charset="0"/>
              </a:rPr>
              <a:t> </a:t>
            </a:r>
            <a:r>
              <a:rPr lang="en-US" sz="2400" smtClean="0">
                <a:cs typeface="Arial" charset="0"/>
              </a:rPr>
              <a:t>6/7/2016</a:t>
            </a:r>
            <a:endParaRPr lang="en-US" dirty="0">
              <a:cs typeface="Arial" charset="0"/>
            </a:endParaRPr>
          </a:p>
          <a:p>
            <a:r>
              <a:rPr lang="en-US" dirty="0"/>
              <a:t>Course Instructor: Carl Burnett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3AA79-4465-402D-A4EA-C248FE6A5C6D}" type="datetime1">
              <a:rPr lang="en-US" smtClean="0"/>
              <a:t>6/7/2016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92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Outline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Introductions</a:t>
            </a:r>
          </a:p>
          <a:p>
            <a:pPr eaLnBrk="1" hangingPunct="1"/>
            <a:r>
              <a:rPr lang="en-US" dirty="0" smtClean="0"/>
              <a:t>Class Outline</a:t>
            </a:r>
          </a:p>
          <a:p>
            <a:pPr eaLnBrk="1" hangingPunct="1"/>
            <a:r>
              <a:rPr lang="en-US" dirty="0" smtClean="0"/>
              <a:t>Review Class Website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0B679-E8D9-41CD-93E0-384811F2302B}" type="datetime1">
              <a:rPr lang="en-US" smtClean="0"/>
              <a:t>6/7/2016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Copyright © Carl M. Burnett</a:t>
            </a:r>
            <a:endParaRPr lang="en-US" dirty="0"/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  <a:p>
            <a:fld id="{0CC56BB0-C7B8-4708-8B8B-B98E7780FB7B}" type="slidenum">
              <a:rPr lang="en-US" smtClean="0"/>
              <a:pPr/>
              <a:t>2</a:t>
            </a:fld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1426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Instructor Info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Carl Burnett</a:t>
            </a:r>
          </a:p>
          <a:p>
            <a:r>
              <a:rPr lang="en-US" sz="2400" dirty="0" smtClean="0"/>
              <a:t>Instructor with MCC since 2007</a:t>
            </a:r>
          </a:p>
          <a:p>
            <a:r>
              <a:rPr lang="en-US" sz="2400" dirty="0" smtClean="0"/>
              <a:t>Also teaches at JHU &amp; CTC</a:t>
            </a:r>
          </a:p>
          <a:p>
            <a:r>
              <a:rPr lang="en-US" sz="2400" dirty="0" smtClean="0"/>
              <a:t>Military 22 Years – Corps of Engineers</a:t>
            </a:r>
          </a:p>
          <a:p>
            <a:r>
              <a:rPr lang="en-US" sz="2400" dirty="0" smtClean="0"/>
              <a:t>IT Contractor 20 Years (BAH, GD, Independent)</a:t>
            </a:r>
          </a:p>
          <a:p>
            <a:r>
              <a:rPr lang="en-US" sz="2400" dirty="0" smtClean="0">
                <a:hlinkClick r:id="rId3"/>
              </a:rPr>
              <a:t>profburnett@live.com</a:t>
            </a:r>
            <a:endParaRPr lang="en-US" sz="2400" dirty="0" smtClean="0"/>
          </a:p>
          <a:p>
            <a:r>
              <a:rPr lang="en-US" sz="2400" dirty="0" smtClean="0">
                <a:hlinkClick r:id="rId4"/>
              </a:rPr>
              <a:t>carl.burnett@montgomerycollege.edu</a:t>
            </a:r>
            <a:endParaRPr lang="en-US" sz="2400" dirty="0" smtClean="0"/>
          </a:p>
          <a:p>
            <a:r>
              <a:rPr lang="en-US" sz="2400" dirty="0"/>
              <a:t>240.696.1906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5CCE0-C334-4E78-96BC-269ECBF5759C}" type="datetime1">
              <a:rPr lang="en-US" smtClean="0"/>
              <a:t>6/7/2016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  <a:p>
            <a:fld id="{429C81B3-CAE1-4191-B45D-B78E7F2838A6}" type="slidenum">
              <a:rPr lang="en-US" smtClean="0"/>
              <a:pPr/>
              <a:t>3</a:t>
            </a:fld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9292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Introductions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Name</a:t>
            </a:r>
          </a:p>
          <a:p>
            <a:pPr eaLnBrk="1" hangingPunct="1"/>
            <a:r>
              <a:rPr lang="en-US" dirty="0" smtClean="0"/>
              <a:t>Job</a:t>
            </a:r>
          </a:p>
          <a:p>
            <a:pPr eaLnBrk="1" hangingPunct="1"/>
            <a:r>
              <a:rPr lang="en-US" dirty="0" smtClean="0"/>
              <a:t>What do you to expect from the course?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E3581-784E-4F75-8FDE-D91A5231226D}" type="datetime1">
              <a:rPr lang="en-US" smtClean="0"/>
              <a:t>6/7/2016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  <a:p>
            <a:fld id="{84E5FDE3-2582-4730-B478-434A268DA5FD}" type="slidenum">
              <a:rPr lang="en-US" smtClean="0"/>
              <a:pPr/>
              <a:t>4</a:t>
            </a:fld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7956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Website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Class Website</a:t>
            </a:r>
            <a:br>
              <a:rPr lang="en-US" sz="1800" dirty="0" smtClean="0"/>
            </a:br>
            <a:endParaRPr lang="en-US" sz="1800" dirty="0" smtClean="0"/>
          </a:p>
          <a:p>
            <a:r>
              <a:rPr lang="en-US" sz="1800" dirty="0" smtClean="0"/>
              <a:t>Download  Student Class Files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CEC1F-F59E-475E-974A-322931204C78}" type="datetime1">
              <a:rPr lang="en-US" smtClean="0"/>
              <a:t>6/7/2016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80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Course Outline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000" dirty="0" smtClean="0"/>
              <a:t>Session 1</a:t>
            </a:r>
          </a:p>
          <a:p>
            <a:pPr lvl="1"/>
            <a:r>
              <a:rPr lang="en-US" sz="1800" dirty="0"/>
              <a:t>Lesson 1 - Exploring Excel</a:t>
            </a:r>
          </a:p>
          <a:p>
            <a:pPr lvl="1"/>
            <a:r>
              <a:rPr lang="en-US" sz="1800" dirty="0" smtClean="0"/>
              <a:t>Lesson </a:t>
            </a:r>
            <a:r>
              <a:rPr lang="en-US" sz="1800" dirty="0"/>
              <a:t>2 - Editing Worksheets</a:t>
            </a:r>
          </a:p>
          <a:p>
            <a:pPr lvl="1"/>
            <a:r>
              <a:rPr lang="en-US" sz="1800" dirty="0" smtClean="0"/>
              <a:t>Lesson </a:t>
            </a:r>
            <a:r>
              <a:rPr lang="en-US" sz="1800" dirty="0"/>
              <a:t>3 - Changing the Appearance of Worksheets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Session 2</a:t>
            </a:r>
          </a:p>
          <a:p>
            <a:pPr lvl="1"/>
            <a:r>
              <a:rPr lang="en-US" sz="1800" dirty="0"/>
              <a:t>Lesson 4 - Working with Formulas and Functions</a:t>
            </a:r>
          </a:p>
          <a:p>
            <a:pPr lvl="1"/>
            <a:r>
              <a:rPr lang="en-US" sz="1800" dirty="0" smtClean="0"/>
              <a:t>Lesson </a:t>
            </a:r>
            <a:r>
              <a:rPr lang="en-US" sz="1800" dirty="0"/>
              <a:t>5 - Formatting Cell Contents</a:t>
            </a:r>
          </a:p>
          <a:p>
            <a:pPr lvl="1"/>
            <a:r>
              <a:rPr lang="en-US" sz="1800" dirty="0" smtClean="0"/>
              <a:t>Lesson </a:t>
            </a:r>
            <a:r>
              <a:rPr lang="en-US" sz="1800" dirty="0"/>
              <a:t>6 - Charting Worksheet Data</a:t>
            </a:r>
            <a:endParaRPr lang="en-US" sz="1800" dirty="0">
              <a:effectLst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6287E-793D-4910-8EC2-4F4D4324620A}" type="datetime1">
              <a:rPr lang="en-US" smtClean="0"/>
              <a:t>6/7/2016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61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Course Review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000" dirty="0"/>
              <a:t>Session 1</a:t>
            </a:r>
          </a:p>
          <a:p>
            <a:pPr lvl="1"/>
            <a:r>
              <a:rPr lang="en-US" sz="1800" dirty="0"/>
              <a:t>Lesson 1 - Exploring Excel</a:t>
            </a:r>
          </a:p>
          <a:p>
            <a:pPr lvl="1"/>
            <a:r>
              <a:rPr lang="en-US" sz="1800" dirty="0"/>
              <a:t>Lesson 2 - Editing Worksheets</a:t>
            </a:r>
          </a:p>
          <a:p>
            <a:pPr lvl="1"/>
            <a:r>
              <a:rPr lang="en-US" sz="1800" dirty="0"/>
              <a:t>Lesson 3 - Changing the Appearance of Worksheets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/>
              <a:t>Session 2</a:t>
            </a:r>
          </a:p>
          <a:p>
            <a:pPr lvl="1"/>
            <a:r>
              <a:rPr lang="en-US" sz="1800" dirty="0"/>
              <a:t>Lesson 4 - Working with Formulas and Functions</a:t>
            </a:r>
          </a:p>
          <a:p>
            <a:pPr lvl="1"/>
            <a:r>
              <a:rPr lang="en-US" sz="1800" dirty="0"/>
              <a:t>Lesson 5 - Formatting Cell Contents</a:t>
            </a:r>
          </a:p>
          <a:p>
            <a:pPr lvl="1"/>
            <a:r>
              <a:rPr lang="en-US" sz="1800" dirty="0"/>
              <a:t>Lesson 6 - Charting Worksheet Data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6287E-793D-4910-8EC2-4F4D4324620A}" type="datetime1">
              <a:rPr lang="en-US" smtClean="0"/>
              <a:t>6/7/2016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94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Excel Level II - Course Outline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000" dirty="0"/>
              <a:t>Session 1</a:t>
            </a:r>
          </a:p>
          <a:p>
            <a:pPr lvl="1"/>
            <a:r>
              <a:rPr lang="en-US" sz="1800" dirty="0"/>
              <a:t>Lesson 7 - Formatting Cell Contents and Advanced Skills</a:t>
            </a:r>
          </a:p>
          <a:p>
            <a:pPr lvl="1"/>
            <a:r>
              <a:rPr lang="en-US" sz="1800" dirty="0"/>
              <a:t>Lesson 8 - Managing Multiple-Sheet Workbooks</a:t>
            </a:r>
          </a:p>
          <a:p>
            <a:pPr lvl="1"/>
            <a:r>
              <a:rPr lang="en-US" sz="1800" dirty="0"/>
              <a:t>Lesson 9 - Applying Advanced Functions and Data Analysis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/>
              <a:t>Session 2</a:t>
            </a:r>
          </a:p>
          <a:p>
            <a:pPr lvl="1"/>
            <a:r>
              <a:rPr lang="en-US" sz="1800" dirty="0"/>
              <a:t>Lesson 10 - Creating Table and Outlines</a:t>
            </a:r>
          </a:p>
          <a:p>
            <a:pPr lvl="1"/>
            <a:r>
              <a:rPr lang="en-US" sz="1800" dirty="0"/>
              <a:t>Lesson 11 - Utilizing Graphics and Templates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8A3E9-2615-49BD-B537-D0C5C294D744}" type="datetime1">
              <a:rPr lang="en-US" smtClean="0"/>
              <a:t>6/7/2016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26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Excel Level III - Course Outline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000" dirty="0" smtClean="0"/>
              <a:t>Session 1</a:t>
            </a:r>
            <a:endParaRPr lang="en-US" sz="2000" dirty="0"/>
          </a:p>
          <a:p>
            <a:pPr lvl="1"/>
            <a:r>
              <a:rPr lang="en-US" sz="1800" dirty="0"/>
              <a:t>Lesson 12 - Using Lookup </a:t>
            </a:r>
            <a:r>
              <a:rPr lang="en-US" sz="1800" dirty="0" smtClean="0"/>
              <a:t>Functions, PivotTables, </a:t>
            </a:r>
            <a:r>
              <a:rPr lang="en-US" sz="1800" dirty="0"/>
              <a:t>and Macros</a:t>
            </a:r>
          </a:p>
          <a:p>
            <a:pPr lvl="1"/>
            <a:r>
              <a:rPr lang="en-US" sz="1800" dirty="0" smtClean="0"/>
              <a:t>Lesson </a:t>
            </a:r>
            <a:r>
              <a:rPr lang="en-US" sz="1800" dirty="0"/>
              <a:t>13 - Using Advanced Formatting and Analysis Tools</a:t>
            </a:r>
          </a:p>
          <a:p>
            <a:pPr lvl="1"/>
            <a:r>
              <a:rPr lang="en-US" sz="1800" dirty="0" smtClean="0"/>
              <a:t>Lesson </a:t>
            </a:r>
            <a:r>
              <a:rPr lang="en-US" sz="1800" dirty="0"/>
              <a:t>14 - Collaboration in Excel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Session 2</a:t>
            </a:r>
            <a:endParaRPr lang="en-US" sz="2000" dirty="0"/>
          </a:p>
          <a:p>
            <a:pPr lvl="1"/>
            <a:r>
              <a:rPr lang="en-US" sz="1800" dirty="0" smtClean="0"/>
              <a:t>Lesson </a:t>
            </a:r>
            <a:r>
              <a:rPr lang="en-US" sz="1800" dirty="0"/>
              <a:t>15 - Sharing Workbooks</a:t>
            </a:r>
          </a:p>
          <a:p>
            <a:pPr lvl="1"/>
            <a:r>
              <a:rPr lang="en-US" sz="1800" dirty="0" smtClean="0"/>
              <a:t>Lesson </a:t>
            </a:r>
            <a:r>
              <a:rPr lang="en-US" sz="1800" dirty="0"/>
              <a:t>16 - Integrating Excel with Other Programs</a:t>
            </a:r>
            <a:endParaRPr lang="en-US" sz="1800" dirty="0">
              <a:effectLst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F5C7-1518-4CB8-8B05-EDA4BA0C2A12}" type="datetime1">
              <a:rPr lang="en-US" smtClean="0"/>
              <a:t>6/7/2016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79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fBurnet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ProfBurnett</Template>
  <TotalTime>14</TotalTime>
  <Words>366</Words>
  <Application>Microsoft Office PowerPoint</Application>
  <PresentationFormat>On-screen Show (16:9)</PresentationFormat>
  <Paragraphs>104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Constantia</vt:lpstr>
      <vt:lpstr>Verdana</vt:lpstr>
      <vt:lpstr>Wingdings</vt:lpstr>
      <vt:lpstr>Wingdings 2</vt:lpstr>
      <vt:lpstr>ProfBurnett</vt:lpstr>
      <vt:lpstr>ITI 080 MS Excel Level I</vt:lpstr>
      <vt:lpstr>Outline</vt:lpstr>
      <vt:lpstr>Instructor Info</vt:lpstr>
      <vt:lpstr>Introductions</vt:lpstr>
      <vt:lpstr>Class Website</vt:lpstr>
      <vt:lpstr>Course Outline</vt:lpstr>
      <vt:lpstr>Course Review</vt:lpstr>
      <vt:lpstr>Excel Level II - Course Outline</vt:lpstr>
      <vt:lpstr>Excel Level III - Course Outline</vt:lpstr>
      <vt:lpstr>Class Evaluation</vt:lpstr>
    </vt:vector>
  </TitlesOfParts>
  <Company>BWGM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ITI 080 MS Excel Level I</dc:title>
  <dc:creator>Professor Burnett</dc:creator>
  <cp:lastModifiedBy>Prof Burnett</cp:lastModifiedBy>
  <cp:revision>3</cp:revision>
  <dcterms:created xsi:type="dcterms:W3CDTF">2015-01-17T12:08:33Z</dcterms:created>
  <dcterms:modified xsi:type="dcterms:W3CDTF">2016-06-07T11:02:51Z</dcterms:modified>
</cp:coreProperties>
</file>